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796" r:id="rId3"/>
    <p:sldId id="2797" r:id="rId4"/>
    <p:sldId id="2799" r:id="rId5"/>
    <p:sldId id="2857" r:id="rId6"/>
    <p:sldId id="2859" r:id="rId7"/>
    <p:sldId id="2896" r:id="rId8"/>
    <p:sldId id="2881" r:id="rId9"/>
    <p:sldId id="2821" r:id="rId10"/>
    <p:sldId id="2826" r:id="rId11"/>
    <p:sldId id="2866" r:id="rId12"/>
    <p:sldId id="2800" r:id="rId13"/>
    <p:sldId id="2913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989"/>
    <a:srgbClr val="1B75BC"/>
    <a:srgbClr val="D56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111" autoAdjust="0"/>
  </p:normalViewPr>
  <p:slideViewPr>
    <p:cSldViewPr snapToGrid="0">
      <p:cViewPr varScale="1">
        <p:scale>
          <a:sx n="101" d="100"/>
          <a:sy n="101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1D102-BA43-4C82-885D-84AB0859FF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16E6224-C7C8-457E-BFD1-D4D9FB6A4E76}">
      <dgm:prSet phldrT="[Text]"/>
      <dgm:spPr>
        <a:solidFill>
          <a:srgbClr val="D76989"/>
        </a:solidFill>
        <a:ln>
          <a:solidFill>
            <a:srgbClr val="1B75BC"/>
          </a:solidFill>
        </a:ln>
      </dgm:spPr>
      <dgm:t>
        <a:bodyPr/>
        <a:lstStyle/>
        <a:p>
          <a:r>
            <a:rPr lang="en-US" b="1" dirty="0"/>
            <a:t>Recruitment:</a:t>
          </a:r>
          <a:r>
            <a:rPr lang="en-US" dirty="0"/>
            <a:t> January to March 2022</a:t>
          </a:r>
        </a:p>
      </dgm:t>
    </dgm:pt>
    <dgm:pt modelId="{D69F9E63-2687-46FD-A922-00CFBD9157BE}" type="parTrans" cxnId="{FE622D97-4469-4042-86B4-FE484F5F64E4}">
      <dgm:prSet/>
      <dgm:spPr/>
      <dgm:t>
        <a:bodyPr/>
        <a:lstStyle/>
        <a:p>
          <a:endParaRPr lang="en-US"/>
        </a:p>
      </dgm:t>
    </dgm:pt>
    <dgm:pt modelId="{25871821-31B3-46FC-A56E-5AAF17EFBECD}" type="sibTrans" cxnId="{FE622D97-4469-4042-86B4-FE484F5F64E4}">
      <dgm:prSet/>
      <dgm:spPr>
        <a:solidFill>
          <a:srgbClr val="1B75BC"/>
        </a:solidFill>
        <a:ln>
          <a:solidFill>
            <a:srgbClr val="D76989"/>
          </a:solidFill>
        </a:ln>
      </dgm:spPr>
      <dgm:t>
        <a:bodyPr/>
        <a:lstStyle/>
        <a:p>
          <a:endParaRPr lang="en-US"/>
        </a:p>
      </dgm:t>
    </dgm:pt>
    <dgm:pt modelId="{6B16CC68-BBD4-4F76-AE38-B54A6DD349CB}">
      <dgm:prSet phldrT="[Text]"/>
      <dgm:spPr>
        <a:solidFill>
          <a:srgbClr val="D76989"/>
        </a:solidFill>
        <a:ln>
          <a:solidFill>
            <a:srgbClr val="1B75BC"/>
          </a:solidFill>
        </a:ln>
      </dgm:spPr>
      <dgm:t>
        <a:bodyPr/>
        <a:lstStyle/>
        <a:p>
          <a:r>
            <a:rPr lang="en-US" b="1" dirty="0"/>
            <a:t>Implementation: </a:t>
          </a:r>
          <a:r>
            <a:rPr lang="en-US" dirty="0"/>
            <a:t>April 2022 to March 2023</a:t>
          </a:r>
        </a:p>
      </dgm:t>
    </dgm:pt>
    <dgm:pt modelId="{02C4C439-99B7-43EC-B945-885597153397}" type="parTrans" cxnId="{33AA95F2-36FC-4116-B8D4-B6CB7B046D57}">
      <dgm:prSet/>
      <dgm:spPr/>
      <dgm:t>
        <a:bodyPr/>
        <a:lstStyle/>
        <a:p>
          <a:endParaRPr lang="en-US"/>
        </a:p>
      </dgm:t>
    </dgm:pt>
    <dgm:pt modelId="{C406AC2B-9F64-410F-8D05-6FFC681DE54E}" type="sibTrans" cxnId="{33AA95F2-36FC-4116-B8D4-B6CB7B046D57}">
      <dgm:prSet/>
      <dgm:spPr>
        <a:solidFill>
          <a:srgbClr val="1B75BC"/>
        </a:solidFill>
        <a:ln>
          <a:solidFill>
            <a:srgbClr val="D76989"/>
          </a:solidFill>
        </a:ln>
      </dgm:spPr>
      <dgm:t>
        <a:bodyPr/>
        <a:lstStyle/>
        <a:p>
          <a:endParaRPr lang="en-US"/>
        </a:p>
      </dgm:t>
    </dgm:pt>
    <dgm:pt modelId="{3BE1F175-7007-4D27-AADF-850311855D54}">
      <dgm:prSet phldrT="[Text]"/>
      <dgm:spPr>
        <a:solidFill>
          <a:srgbClr val="D76989"/>
        </a:solidFill>
        <a:ln>
          <a:solidFill>
            <a:srgbClr val="1B75BC"/>
          </a:solidFill>
        </a:ln>
      </dgm:spPr>
      <dgm:t>
        <a:bodyPr/>
        <a:lstStyle/>
        <a:p>
          <a:r>
            <a:rPr lang="en-US" b="1" dirty="0"/>
            <a:t>Sustaining: 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April 2023 to March 2024</a:t>
          </a:r>
        </a:p>
      </dgm:t>
    </dgm:pt>
    <dgm:pt modelId="{4E775B4E-D0C8-4D3D-9276-2EBE5374A70D}" type="parTrans" cxnId="{CC5BFF4C-2BAF-4CA3-B71F-31A956ECBEB2}">
      <dgm:prSet/>
      <dgm:spPr/>
      <dgm:t>
        <a:bodyPr/>
        <a:lstStyle/>
        <a:p>
          <a:endParaRPr lang="en-US"/>
        </a:p>
      </dgm:t>
    </dgm:pt>
    <dgm:pt modelId="{DD724A07-036A-4E4B-A2A3-2C80DBA77023}" type="sibTrans" cxnId="{CC5BFF4C-2BAF-4CA3-B71F-31A956ECBEB2}">
      <dgm:prSet/>
      <dgm:spPr/>
      <dgm:t>
        <a:bodyPr/>
        <a:lstStyle/>
        <a:p>
          <a:endParaRPr lang="en-US"/>
        </a:p>
      </dgm:t>
    </dgm:pt>
    <dgm:pt modelId="{5C98E11A-3A96-4E42-86CD-427BF47BB289}" type="pres">
      <dgm:prSet presAssocID="{7211D102-BA43-4C82-885D-84AB0859FF35}" presName="Name0" presStyleCnt="0">
        <dgm:presLayoutVars>
          <dgm:dir/>
          <dgm:resizeHandles val="exact"/>
        </dgm:presLayoutVars>
      </dgm:prSet>
      <dgm:spPr/>
    </dgm:pt>
    <dgm:pt modelId="{DE3A2665-470B-4BC3-820E-3E2593EBCE16}" type="pres">
      <dgm:prSet presAssocID="{F16E6224-C7C8-457E-BFD1-D4D9FB6A4E76}" presName="node" presStyleLbl="node1" presStyleIdx="0" presStyleCnt="3">
        <dgm:presLayoutVars>
          <dgm:bulletEnabled val="1"/>
        </dgm:presLayoutVars>
      </dgm:prSet>
      <dgm:spPr/>
    </dgm:pt>
    <dgm:pt modelId="{2CC6B5D8-3C90-4F52-A672-F7F0F72DE6D5}" type="pres">
      <dgm:prSet presAssocID="{25871821-31B3-46FC-A56E-5AAF17EFBECD}" presName="sibTrans" presStyleLbl="sibTrans2D1" presStyleIdx="0" presStyleCnt="2"/>
      <dgm:spPr/>
    </dgm:pt>
    <dgm:pt modelId="{541137A8-2FD5-4D1F-9555-92B1F9EFEF83}" type="pres">
      <dgm:prSet presAssocID="{25871821-31B3-46FC-A56E-5AAF17EFBECD}" presName="connectorText" presStyleLbl="sibTrans2D1" presStyleIdx="0" presStyleCnt="2"/>
      <dgm:spPr/>
    </dgm:pt>
    <dgm:pt modelId="{9FD335E5-BA0A-420A-8DC4-1543BEE6EED0}" type="pres">
      <dgm:prSet presAssocID="{6B16CC68-BBD4-4F76-AE38-B54A6DD349CB}" presName="node" presStyleLbl="node1" presStyleIdx="1" presStyleCnt="3">
        <dgm:presLayoutVars>
          <dgm:bulletEnabled val="1"/>
        </dgm:presLayoutVars>
      </dgm:prSet>
      <dgm:spPr/>
    </dgm:pt>
    <dgm:pt modelId="{B2D7CD5C-9033-4732-B35C-A1ADF53AC3C0}" type="pres">
      <dgm:prSet presAssocID="{C406AC2B-9F64-410F-8D05-6FFC681DE54E}" presName="sibTrans" presStyleLbl="sibTrans2D1" presStyleIdx="1" presStyleCnt="2"/>
      <dgm:spPr/>
    </dgm:pt>
    <dgm:pt modelId="{98FA51F3-72F6-4560-BD1F-B0E82B4A8737}" type="pres">
      <dgm:prSet presAssocID="{C406AC2B-9F64-410F-8D05-6FFC681DE54E}" presName="connectorText" presStyleLbl="sibTrans2D1" presStyleIdx="1" presStyleCnt="2"/>
      <dgm:spPr/>
    </dgm:pt>
    <dgm:pt modelId="{552E4B74-0A13-466D-B645-1CAC4CD2C402}" type="pres">
      <dgm:prSet presAssocID="{3BE1F175-7007-4D27-AADF-850311855D54}" presName="node" presStyleLbl="node1" presStyleIdx="2" presStyleCnt="3" custLinFactNeighborX="-1081" custLinFactNeighborY="563">
        <dgm:presLayoutVars>
          <dgm:bulletEnabled val="1"/>
        </dgm:presLayoutVars>
      </dgm:prSet>
      <dgm:spPr/>
    </dgm:pt>
  </dgm:ptLst>
  <dgm:cxnLst>
    <dgm:cxn modelId="{82D22201-863F-477B-95E6-205AE7A016DB}" type="presOf" srcId="{25871821-31B3-46FC-A56E-5AAF17EFBECD}" destId="{541137A8-2FD5-4D1F-9555-92B1F9EFEF83}" srcOrd="1" destOrd="0" presId="urn:microsoft.com/office/officeart/2005/8/layout/process1"/>
    <dgm:cxn modelId="{B52E6B61-CBEC-4057-9A6F-808E2ADECAD2}" type="presOf" srcId="{7211D102-BA43-4C82-885D-84AB0859FF35}" destId="{5C98E11A-3A96-4E42-86CD-427BF47BB289}" srcOrd="0" destOrd="0" presId="urn:microsoft.com/office/officeart/2005/8/layout/process1"/>
    <dgm:cxn modelId="{697CA84A-9619-4031-9332-9F33438ABEDB}" type="presOf" srcId="{6B16CC68-BBD4-4F76-AE38-B54A6DD349CB}" destId="{9FD335E5-BA0A-420A-8DC4-1543BEE6EED0}" srcOrd="0" destOrd="0" presId="urn:microsoft.com/office/officeart/2005/8/layout/process1"/>
    <dgm:cxn modelId="{CC5BFF4C-2BAF-4CA3-B71F-31A956ECBEB2}" srcId="{7211D102-BA43-4C82-885D-84AB0859FF35}" destId="{3BE1F175-7007-4D27-AADF-850311855D54}" srcOrd="2" destOrd="0" parTransId="{4E775B4E-D0C8-4D3D-9276-2EBE5374A70D}" sibTransId="{DD724A07-036A-4E4B-A2A3-2C80DBA77023}"/>
    <dgm:cxn modelId="{7F5D1B7E-FCAE-429B-B691-A1FBF4C31B0D}" type="presOf" srcId="{3BE1F175-7007-4D27-AADF-850311855D54}" destId="{552E4B74-0A13-466D-B645-1CAC4CD2C402}" srcOrd="0" destOrd="0" presId="urn:microsoft.com/office/officeart/2005/8/layout/process1"/>
    <dgm:cxn modelId="{92AA468A-5A3B-474C-A207-2DD53B383199}" type="presOf" srcId="{C406AC2B-9F64-410F-8D05-6FFC681DE54E}" destId="{98FA51F3-72F6-4560-BD1F-B0E82B4A8737}" srcOrd="1" destOrd="0" presId="urn:microsoft.com/office/officeart/2005/8/layout/process1"/>
    <dgm:cxn modelId="{FE622D97-4469-4042-86B4-FE484F5F64E4}" srcId="{7211D102-BA43-4C82-885D-84AB0859FF35}" destId="{F16E6224-C7C8-457E-BFD1-D4D9FB6A4E76}" srcOrd="0" destOrd="0" parTransId="{D69F9E63-2687-46FD-A922-00CFBD9157BE}" sibTransId="{25871821-31B3-46FC-A56E-5AAF17EFBECD}"/>
    <dgm:cxn modelId="{8F6654CA-4129-4C42-9634-D004C5AD4337}" type="presOf" srcId="{F16E6224-C7C8-457E-BFD1-D4D9FB6A4E76}" destId="{DE3A2665-470B-4BC3-820E-3E2593EBCE16}" srcOrd="0" destOrd="0" presId="urn:microsoft.com/office/officeart/2005/8/layout/process1"/>
    <dgm:cxn modelId="{33AA95F2-36FC-4116-B8D4-B6CB7B046D57}" srcId="{7211D102-BA43-4C82-885D-84AB0859FF35}" destId="{6B16CC68-BBD4-4F76-AE38-B54A6DD349CB}" srcOrd="1" destOrd="0" parTransId="{02C4C439-99B7-43EC-B945-885597153397}" sibTransId="{C406AC2B-9F64-410F-8D05-6FFC681DE54E}"/>
    <dgm:cxn modelId="{8E12C2FA-FF0A-4E38-B098-859DDA8741A0}" type="presOf" srcId="{25871821-31B3-46FC-A56E-5AAF17EFBECD}" destId="{2CC6B5D8-3C90-4F52-A672-F7F0F72DE6D5}" srcOrd="0" destOrd="0" presId="urn:microsoft.com/office/officeart/2005/8/layout/process1"/>
    <dgm:cxn modelId="{EB0EA3FD-860C-4D4D-9107-A83693E8F103}" type="presOf" srcId="{C406AC2B-9F64-410F-8D05-6FFC681DE54E}" destId="{B2D7CD5C-9033-4732-B35C-A1ADF53AC3C0}" srcOrd="0" destOrd="0" presId="urn:microsoft.com/office/officeart/2005/8/layout/process1"/>
    <dgm:cxn modelId="{96F31485-1E3B-485C-8347-664C3DD814ED}" type="presParOf" srcId="{5C98E11A-3A96-4E42-86CD-427BF47BB289}" destId="{DE3A2665-470B-4BC3-820E-3E2593EBCE16}" srcOrd="0" destOrd="0" presId="urn:microsoft.com/office/officeart/2005/8/layout/process1"/>
    <dgm:cxn modelId="{D674522B-6083-4ED2-9425-6E27E0E7245D}" type="presParOf" srcId="{5C98E11A-3A96-4E42-86CD-427BF47BB289}" destId="{2CC6B5D8-3C90-4F52-A672-F7F0F72DE6D5}" srcOrd="1" destOrd="0" presId="urn:microsoft.com/office/officeart/2005/8/layout/process1"/>
    <dgm:cxn modelId="{91FB1D24-8AB3-4632-A441-C209E735ED6E}" type="presParOf" srcId="{2CC6B5D8-3C90-4F52-A672-F7F0F72DE6D5}" destId="{541137A8-2FD5-4D1F-9555-92B1F9EFEF83}" srcOrd="0" destOrd="0" presId="urn:microsoft.com/office/officeart/2005/8/layout/process1"/>
    <dgm:cxn modelId="{5D4BBDC9-CAC7-4ADC-A064-2C365548368F}" type="presParOf" srcId="{5C98E11A-3A96-4E42-86CD-427BF47BB289}" destId="{9FD335E5-BA0A-420A-8DC4-1543BEE6EED0}" srcOrd="2" destOrd="0" presId="urn:microsoft.com/office/officeart/2005/8/layout/process1"/>
    <dgm:cxn modelId="{9A998C70-82BE-4B99-BF3F-B64E3664ADBD}" type="presParOf" srcId="{5C98E11A-3A96-4E42-86CD-427BF47BB289}" destId="{B2D7CD5C-9033-4732-B35C-A1ADF53AC3C0}" srcOrd="3" destOrd="0" presId="urn:microsoft.com/office/officeart/2005/8/layout/process1"/>
    <dgm:cxn modelId="{90386209-E5BD-43EA-8B59-3A97C9A977B4}" type="presParOf" srcId="{B2D7CD5C-9033-4732-B35C-A1ADF53AC3C0}" destId="{98FA51F3-72F6-4560-BD1F-B0E82B4A8737}" srcOrd="0" destOrd="0" presId="urn:microsoft.com/office/officeart/2005/8/layout/process1"/>
    <dgm:cxn modelId="{D20D94D9-FBA1-4D0D-AFEC-0BE1432E386D}" type="presParOf" srcId="{5C98E11A-3A96-4E42-86CD-427BF47BB289}" destId="{552E4B74-0A13-466D-B645-1CAC4CD2C40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70512-04B6-4375-80DA-EFFF70B11095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42EECE50-209E-4091-A156-0346DB8E5700}" type="pres">
      <dgm:prSet presAssocID="{D2D70512-04B6-4375-80DA-EFFF70B11095}" presName="CompostProcess" presStyleCnt="0">
        <dgm:presLayoutVars>
          <dgm:dir/>
          <dgm:resizeHandles val="exact"/>
        </dgm:presLayoutVars>
      </dgm:prSet>
      <dgm:spPr/>
    </dgm:pt>
    <dgm:pt modelId="{418A9F31-EAD6-4D86-BBE2-F86F98CEF56E}" type="pres">
      <dgm:prSet presAssocID="{D2D70512-04B6-4375-80DA-EFFF70B11095}" presName="arrow" presStyleLbl="bgShp" presStyleIdx="0" presStyleCnt="1"/>
      <dgm:spPr>
        <a:gradFill flip="none" rotWithShape="0">
          <a:gsLst>
            <a:gs pos="0">
              <a:srgbClr val="D56283">
                <a:tint val="66000"/>
                <a:satMod val="160000"/>
              </a:srgbClr>
            </a:gs>
            <a:gs pos="50000">
              <a:srgbClr val="D56283">
                <a:tint val="44500"/>
                <a:satMod val="160000"/>
              </a:srgbClr>
            </a:gs>
            <a:gs pos="100000">
              <a:srgbClr val="D56283">
                <a:tint val="23500"/>
                <a:satMod val="160000"/>
              </a:srgbClr>
            </a:gs>
          </a:gsLst>
          <a:lin ang="13500000" scaled="1"/>
          <a:tileRect/>
        </a:gradFill>
      </dgm:spPr>
    </dgm:pt>
    <dgm:pt modelId="{EDE5AF32-0FB7-4976-AAA3-D2F555393886}" type="pres">
      <dgm:prSet presAssocID="{D2D70512-04B6-4375-80DA-EFFF70B11095}" presName="linearProcess" presStyleCnt="0"/>
      <dgm:spPr/>
    </dgm:pt>
  </dgm:ptLst>
  <dgm:cxnLst>
    <dgm:cxn modelId="{6D21B3B3-CCB6-48A8-99F5-240029E77A28}" type="presOf" srcId="{D2D70512-04B6-4375-80DA-EFFF70B11095}" destId="{42EECE50-209E-4091-A156-0346DB8E5700}" srcOrd="0" destOrd="0" presId="urn:microsoft.com/office/officeart/2005/8/layout/hProcess9"/>
    <dgm:cxn modelId="{B53333C9-4BE8-42A5-9716-E68D2BC20C2F}" type="presParOf" srcId="{42EECE50-209E-4091-A156-0346DB8E5700}" destId="{418A9F31-EAD6-4D86-BBE2-F86F98CEF56E}" srcOrd="0" destOrd="0" presId="urn:microsoft.com/office/officeart/2005/8/layout/hProcess9"/>
    <dgm:cxn modelId="{436FCFA7-93BA-4952-A3BE-06133284B618}" type="presParOf" srcId="{42EECE50-209E-4091-A156-0346DB8E5700}" destId="{EDE5AF32-0FB7-4976-AAA3-D2F55539388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2665-470B-4BC3-820E-3E2593EBCE16}">
      <dsp:nvSpPr>
        <dsp:cNvPr id="0" name=""/>
        <dsp:cNvSpPr/>
      </dsp:nvSpPr>
      <dsp:spPr>
        <a:xfrm>
          <a:off x="8625" y="763570"/>
          <a:ext cx="2577996" cy="1546797"/>
        </a:xfrm>
        <a:prstGeom prst="roundRect">
          <a:avLst>
            <a:gd name="adj" fmla="val 10000"/>
          </a:avLst>
        </a:prstGeom>
        <a:solidFill>
          <a:srgbClr val="D76989"/>
        </a:solidFill>
        <a:ln w="15875" cap="flat" cmpd="sng" algn="ctr">
          <a:solidFill>
            <a:srgbClr val="1B75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Recruitment:</a:t>
          </a:r>
          <a:r>
            <a:rPr lang="en-US" sz="2500" kern="1200" dirty="0"/>
            <a:t> January to March 2022</a:t>
          </a:r>
        </a:p>
      </dsp:txBody>
      <dsp:txXfrm>
        <a:off x="53929" y="808874"/>
        <a:ext cx="2487388" cy="1456189"/>
      </dsp:txXfrm>
    </dsp:sp>
    <dsp:sp modelId="{2CC6B5D8-3C90-4F52-A672-F7F0F72DE6D5}">
      <dsp:nvSpPr>
        <dsp:cNvPr id="0" name=""/>
        <dsp:cNvSpPr/>
      </dsp:nvSpPr>
      <dsp:spPr>
        <a:xfrm>
          <a:off x="2844421" y="1217297"/>
          <a:ext cx="546535" cy="639343"/>
        </a:xfrm>
        <a:prstGeom prst="rightArrow">
          <a:avLst>
            <a:gd name="adj1" fmla="val 60000"/>
            <a:gd name="adj2" fmla="val 50000"/>
          </a:avLst>
        </a:prstGeom>
        <a:solidFill>
          <a:srgbClr val="1B75BC"/>
        </a:solidFill>
        <a:ln>
          <a:solidFill>
            <a:srgbClr val="D7698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44421" y="1345166"/>
        <a:ext cx="382575" cy="383605"/>
      </dsp:txXfrm>
    </dsp:sp>
    <dsp:sp modelId="{9FD335E5-BA0A-420A-8DC4-1543BEE6EED0}">
      <dsp:nvSpPr>
        <dsp:cNvPr id="0" name=""/>
        <dsp:cNvSpPr/>
      </dsp:nvSpPr>
      <dsp:spPr>
        <a:xfrm>
          <a:off x="3617819" y="763570"/>
          <a:ext cx="2577996" cy="1546797"/>
        </a:xfrm>
        <a:prstGeom prst="roundRect">
          <a:avLst>
            <a:gd name="adj" fmla="val 10000"/>
          </a:avLst>
        </a:prstGeom>
        <a:solidFill>
          <a:srgbClr val="D76989"/>
        </a:solidFill>
        <a:ln w="15875" cap="flat" cmpd="sng" algn="ctr">
          <a:solidFill>
            <a:srgbClr val="1B75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Implementation: </a:t>
          </a:r>
          <a:r>
            <a:rPr lang="en-US" sz="2500" kern="1200" dirty="0"/>
            <a:t>April 2022 to March 2023</a:t>
          </a:r>
        </a:p>
      </dsp:txBody>
      <dsp:txXfrm>
        <a:off x="3663123" y="808874"/>
        <a:ext cx="2487388" cy="1456189"/>
      </dsp:txXfrm>
    </dsp:sp>
    <dsp:sp modelId="{B2D7CD5C-9033-4732-B35C-A1ADF53AC3C0}">
      <dsp:nvSpPr>
        <dsp:cNvPr id="0" name=""/>
        <dsp:cNvSpPr/>
      </dsp:nvSpPr>
      <dsp:spPr>
        <a:xfrm rot="8320">
          <a:off x="6450828" y="1221689"/>
          <a:ext cx="540628" cy="639343"/>
        </a:xfrm>
        <a:prstGeom prst="rightArrow">
          <a:avLst>
            <a:gd name="adj1" fmla="val 60000"/>
            <a:gd name="adj2" fmla="val 50000"/>
          </a:avLst>
        </a:prstGeom>
        <a:solidFill>
          <a:srgbClr val="1B75BC"/>
        </a:solidFill>
        <a:ln>
          <a:solidFill>
            <a:srgbClr val="D7698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50828" y="1349362"/>
        <a:ext cx="378440" cy="383605"/>
      </dsp:txXfrm>
    </dsp:sp>
    <dsp:sp modelId="{552E4B74-0A13-466D-B645-1CAC4CD2C402}">
      <dsp:nvSpPr>
        <dsp:cNvPr id="0" name=""/>
        <dsp:cNvSpPr/>
      </dsp:nvSpPr>
      <dsp:spPr>
        <a:xfrm>
          <a:off x="7215867" y="772279"/>
          <a:ext cx="2577996" cy="1546797"/>
        </a:xfrm>
        <a:prstGeom prst="roundRect">
          <a:avLst>
            <a:gd name="adj" fmla="val 10000"/>
          </a:avLst>
        </a:prstGeom>
        <a:solidFill>
          <a:srgbClr val="D76989"/>
        </a:solidFill>
        <a:ln w="15875" cap="flat" cmpd="sng" algn="ctr">
          <a:solidFill>
            <a:srgbClr val="1B75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Sustaining: </a:t>
          </a:r>
          <a:r>
            <a:rPr lang="en-US" sz="2500" kern="1200" dirty="0"/>
            <a:t> </a:t>
          </a:r>
          <a:br>
            <a:rPr lang="en-US" sz="2500" kern="1200" dirty="0"/>
          </a:br>
          <a:r>
            <a:rPr lang="en-US" sz="2500" kern="1200" dirty="0"/>
            <a:t>April 2023 to March 2024</a:t>
          </a:r>
        </a:p>
      </dsp:txBody>
      <dsp:txXfrm>
        <a:off x="7261171" y="817583"/>
        <a:ext cx="2487388" cy="1456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9F31-EAD6-4D86-BBE2-F86F98CEF56E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gradFill flip="none" rotWithShape="0">
          <a:gsLst>
            <a:gs pos="0">
              <a:srgbClr val="D56283">
                <a:tint val="66000"/>
                <a:satMod val="160000"/>
              </a:srgbClr>
            </a:gs>
            <a:gs pos="50000">
              <a:srgbClr val="D56283">
                <a:tint val="44500"/>
                <a:satMod val="160000"/>
              </a:srgbClr>
            </a:gs>
            <a:gs pos="100000">
              <a:srgbClr val="D56283">
                <a:tint val="23500"/>
                <a:satMod val="160000"/>
              </a:srgb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9F38A66-37D0-4FE6-AAA0-FE1E3B59D28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62204F-5C90-4618-9859-F913E4AC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6E287C6C-72B0-4678-889F-0D408277B6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566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6E287C6C-72B0-4678-889F-0D408277B6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41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2204F-5C90-4618-9859-F913E4AC89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87C6C-72B0-4678-889F-0D408277B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6E287C6C-72B0-4678-889F-0D408277B6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1B75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6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© 2022 JHF, PRHI &amp; WHAMglobal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© 2022 JHF, PRHI &amp; WHAMglobal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958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0"/>
            <a:ext cx="1168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1219201"/>
            <a:ext cx="11684000" cy="403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Graph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200" y="5334000"/>
            <a:ext cx="11684000" cy="99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0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7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324600"/>
            <a:ext cx="8331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74132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rnout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77203"/>
            <a:ext cx="10363200" cy="623248"/>
          </a:xfrm>
        </p:spPr>
        <p:txBody>
          <a:bodyPr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5"/>
            <a:ext cx="10363200" cy="2492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57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rn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506182"/>
          </a:xfrm>
        </p:spPr>
        <p:txBody>
          <a:bodyPr/>
          <a:lstStyle>
            <a:lvl1pPr>
              <a:lnSpc>
                <a:spcPct val="93000"/>
              </a:lnSpc>
              <a:defRPr/>
            </a:lvl1pPr>
            <a:lvl2pPr>
              <a:lnSpc>
                <a:spcPct val="93000"/>
              </a:lnSpc>
              <a:defRPr/>
            </a:lvl2pPr>
            <a:lvl3pPr>
              <a:lnSpc>
                <a:spcPct val="93000"/>
              </a:lnSpc>
              <a:defRPr/>
            </a:lvl3pPr>
            <a:lvl4pPr>
              <a:lnSpc>
                <a:spcPct val="93000"/>
              </a:lnSpc>
              <a:defRPr/>
            </a:lvl4pPr>
            <a:lvl5pPr>
              <a:lnSpc>
                <a:spcPct val="93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68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rnou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89375"/>
          </a:xfrm>
        </p:spPr>
        <p:txBody>
          <a:bodyPr/>
          <a:lstStyle>
            <a:lvl1pPr marL="0" indent="0">
              <a:lnSpc>
                <a:spcPct val="103000"/>
              </a:lnSpc>
              <a:buNone/>
              <a:defRPr sz="1951"/>
            </a:lvl1pPr>
            <a:lvl2pPr marL="295267" indent="0">
              <a:buNone/>
              <a:defRPr/>
            </a:lvl2pPr>
            <a:lvl3pPr marL="685783" indent="0">
              <a:buNone/>
              <a:defRPr/>
            </a:lvl3pPr>
            <a:lvl4pPr marL="1076298" indent="0">
              <a:buFont typeface="Arial"/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38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rnou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594162"/>
            <a:ext cx="10363200" cy="249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3084" y="3025567"/>
            <a:ext cx="10363200" cy="457048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042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rnou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1256754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bg2"/>
                </a:solidFill>
              </a:defRPr>
            </a:lvl2pPr>
            <a:lvl3pPr>
              <a:defRPr sz="1500">
                <a:solidFill>
                  <a:schemeClr val="bg2"/>
                </a:solidFill>
              </a:defRPr>
            </a:lvl3pPr>
            <a:lvl4pPr>
              <a:defRPr sz="1500">
                <a:solidFill>
                  <a:schemeClr val="bg2"/>
                </a:solidFill>
              </a:defRPr>
            </a:lvl4pPr>
            <a:lvl5pPr>
              <a:defRPr sz="1500">
                <a:solidFill>
                  <a:schemeClr val="bg2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1256754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bg2"/>
                </a:solidFill>
              </a:defRPr>
            </a:lvl2pPr>
            <a:lvl3pPr>
              <a:defRPr sz="1500">
                <a:solidFill>
                  <a:schemeClr val="bg2"/>
                </a:solidFill>
              </a:defRPr>
            </a:lvl3pPr>
            <a:lvl4pPr>
              <a:defRPr sz="1500">
                <a:solidFill>
                  <a:schemeClr val="bg2"/>
                </a:solidFill>
              </a:defRPr>
            </a:lvl4pPr>
            <a:lvl5pPr>
              <a:defRPr sz="1500">
                <a:solidFill>
                  <a:schemeClr val="bg2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989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rnou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0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D56283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rn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91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lm Presentation Title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 exp from slide.png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85767-7213-C144-A45D-13C5F3C123D5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2607876"/>
            <a:ext cx="11277599" cy="992579"/>
          </a:xfrm>
          <a:solidFill>
            <a:schemeClr val="bg2">
              <a:lumMod val="10000"/>
              <a:alpha val="78000"/>
            </a:schemeClr>
          </a:solidFill>
          <a:ln>
            <a:noFill/>
          </a:ln>
        </p:spPr>
        <p:txBody>
          <a:bodyPr lIns="731520" tIns="137160" rIns="182880" bIns="228600"/>
          <a:lstStyle>
            <a:lvl1pPr marL="0"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" y="3886206"/>
            <a:ext cx="11277599" cy="664797"/>
          </a:xfrm>
          <a:solidFill>
            <a:schemeClr val="bg2">
              <a:lumMod val="10000"/>
              <a:alpha val="78000"/>
            </a:schemeClr>
          </a:solidFill>
          <a:ln>
            <a:noFill/>
          </a:ln>
        </p:spPr>
        <p:txBody>
          <a:bodyPr lIns="731520" tIns="182880" rIns="182880" bIns="22860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48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uke Chapel Background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 r="18768"/>
          <a:stretch/>
        </p:blipFill>
        <p:spPr bwMode="auto">
          <a:xfrm>
            <a:off x="0" y="5"/>
            <a:ext cx="12192000" cy="60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85767-7213-C144-A45D-13C5F3C123D5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2607876"/>
            <a:ext cx="11277599" cy="992579"/>
          </a:xfrm>
          <a:noFill/>
          <a:ln>
            <a:noFill/>
          </a:ln>
        </p:spPr>
        <p:txBody>
          <a:bodyPr lIns="731520" tIns="137160" rIns="182880" bIns="228600"/>
          <a:lstStyle>
            <a:lvl1pPr marL="0"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" y="3886206"/>
            <a:ext cx="11277599" cy="664797"/>
          </a:xfrm>
          <a:noFill/>
          <a:ln>
            <a:noFill/>
          </a:ln>
        </p:spPr>
        <p:txBody>
          <a:bodyPr lIns="731520" tIns="182880" rIns="182880" bIns="22860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831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uke chapel 2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" r="7335" b="2338"/>
          <a:stretch/>
        </p:blipFill>
        <p:spPr bwMode="auto">
          <a:xfrm>
            <a:off x="-1" y="-1"/>
            <a:ext cx="12192001" cy="64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85767-7213-C144-A45D-13C5F3C123D5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393901"/>
            <a:ext cx="11277599" cy="992579"/>
          </a:xfrm>
          <a:noFill/>
          <a:ln>
            <a:noFill/>
          </a:ln>
        </p:spPr>
        <p:txBody>
          <a:bodyPr lIns="365760" tIns="137160" rIns="182880" bIns="228600" anchor="t" anchorCtr="0"/>
          <a:lstStyle>
            <a:lvl1pPr marL="0" algn="l">
              <a:defRPr sz="4500" b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" y="1905012"/>
            <a:ext cx="11277599" cy="747897"/>
          </a:xfrm>
          <a:noFill/>
          <a:ln>
            <a:noFill/>
          </a:ln>
        </p:spPr>
        <p:txBody>
          <a:bodyPr lIns="365760" tIns="182880" rIns="182880" bIns="228600"/>
          <a:lstStyle>
            <a:lvl1pPr marL="0" indent="0" algn="l">
              <a:buNone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116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uke chapel 5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0" b="4372"/>
          <a:stretch/>
        </p:blipFill>
        <p:spPr bwMode="auto">
          <a:xfrm>
            <a:off x="-1" y="0"/>
            <a:ext cx="12192001" cy="60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85767-7213-C144-A45D-13C5F3C123D5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393901"/>
            <a:ext cx="11277599" cy="992579"/>
          </a:xfrm>
          <a:noFill/>
          <a:ln>
            <a:noFill/>
          </a:ln>
        </p:spPr>
        <p:txBody>
          <a:bodyPr lIns="365760" tIns="137160" rIns="182880" bIns="228600" anchor="t" anchorCtr="0"/>
          <a:lstStyle>
            <a:lvl1pPr marL="0" algn="l">
              <a:defRPr sz="4500" b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" y="1905012"/>
            <a:ext cx="11277599" cy="747897"/>
          </a:xfrm>
          <a:noFill/>
          <a:ln>
            <a:noFill/>
          </a:ln>
        </p:spPr>
        <p:txBody>
          <a:bodyPr lIns="365760" tIns="182880" rIns="182880" bIns="228600"/>
          <a:lstStyle>
            <a:lvl1pPr marL="0" indent="0" algn="l">
              <a:buNone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814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uke chapel 3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3" b="4452"/>
          <a:stretch/>
        </p:blipFill>
        <p:spPr bwMode="auto">
          <a:xfrm>
            <a:off x="-1" y="1"/>
            <a:ext cx="12192001" cy="608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85767-7213-C144-A45D-13C5F3C123D5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393901"/>
            <a:ext cx="11277599" cy="992579"/>
          </a:xfrm>
          <a:noFill/>
          <a:ln>
            <a:noFill/>
          </a:ln>
        </p:spPr>
        <p:txBody>
          <a:bodyPr lIns="365760" tIns="137160" rIns="182880" bIns="228600" anchor="t" anchorCtr="0"/>
          <a:lstStyle>
            <a:lvl1pPr marL="0" algn="l">
              <a:defRPr sz="4500" b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" y="1905012"/>
            <a:ext cx="11277599" cy="747897"/>
          </a:xfrm>
          <a:noFill/>
          <a:ln>
            <a:noFill/>
          </a:ln>
        </p:spPr>
        <p:txBody>
          <a:bodyPr lIns="365760" tIns="182880" rIns="182880" bIns="228600"/>
          <a:lstStyle>
            <a:lvl1pPr marL="0" indent="0" algn="l">
              <a:buNone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27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uke chapel 4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E584A91-0B6A-9845-8D13-8A852A43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130" b="56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9E27B3-9977-394F-A8B6-A2600E02700B}"/>
              </a:ext>
            </a:extLst>
          </p:cNvPr>
          <p:cNvSpPr/>
          <p:nvPr userDrawn="1"/>
        </p:nvSpPr>
        <p:spPr>
          <a:xfrm>
            <a:off x="9583480" y="1"/>
            <a:ext cx="260852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4908EA5-ADB0-2D4A-B318-1C15D694B96B}"/>
              </a:ext>
            </a:extLst>
          </p:cNvPr>
          <p:cNvGrpSpPr>
            <a:grpSpLocks/>
          </p:cNvGrpSpPr>
          <p:nvPr/>
        </p:nvGrpSpPr>
        <p:grpSpPr bwMode="auto">
          <a:xfrm>
            <a:off x="9896749" y="5998369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2AA9BC25-BF01-E64B-9857-B069804B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A3F69FE-7350-C84A-A026-DC2AD22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" y="393901"/>
            <a:ext cx="9583477" cy="992579"/>
          </a:xfrm>
          <a:noFill/>
          <a:ln>
            <a:noFill/>
          </a:ln>
        </p:spPr>
        <p:txBody>
          <a:bodyPr lIns="365760" tIns="137160" rIns="182880" bIns="228600" anchor="t" anchorCtr="0"/>
          <a:lstStyle>
            <a:lvl1pPr marL="0" algn="l">
              <a:defRPr sz="4500" b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" y="1905012"/>
            <a:ext cx="9583477" cy="747897"/>
          </a:xfrm>
          <a:noFill/>
          <a:ln>
            <a:noFill/>
          </a:ln>
        </p:spPr>
        <p:txBody>
          <a:bodyPr lIns="365760" tIns="182880" rIns="182880" bIns="228600"/>
          <a:lstStyle>
            <a:lvl1pPr marL="0" indent="0" algn="l">
              <a:buNone/>
              <a:defRPr sz="2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686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lm Title and Content">
    <p:bg>
      <p:bgPr>
        <a:solidFill>
          <a:srgbClr val="0C2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 exp from slide.png">
            <a:extLst>
              <a:ext uri="{FF2B5EF4-FFF2-40B4-BE49-F238E27FC236}">
                <a16:creationId xmlns:a16="http://schemas.microsoft.com/office/drawing/2014/main" id="{902E46F8-B7EE-7F4C-A131-43B05942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213EDB-286E-EF40-A0F2-B0E1312ABFEE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5F5B33E5-9102-3F4E-AAB1-9A7259968270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CC23FB25-D11D-064A-B699-B2409FC2B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E1BA5F49-ACD5-2A4B-A70F-5325EC685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358712"/>
            <a:ext cx="11582399" cy="794064"/>
          </a:xfrm>
          <a:noFill/>
        </p:spPr>
        <p:txBody>
          <a:bodyPr lIns="457200" tIns="137160" bIns="182880"/>
          <a:lstStyle>
            <a:lvl1pPr>
              <a:defRPr>
                <a:solidFill>
                  <a:srgbClr val="0C25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" y="1600207"/>
            <a:ext cx="11582399" cy="2014013"/>
          </a:xfrm>
          <a:solidFill>
            <a:schemeClr val="bg2">
              <a:lumMod val="10000"/>
              <a:alpha val="78000"/>
            </a:schemeClr>
          </a:solidFill>
        </p:spPr>
        <p:txBody>
          <a:bodyPr lIns="457200" tIns="228600" rIns="182880" bIns="274320"/>
          <a:lstStyle>
            <a:lvl1pPr>
              <a:lnSpc>
                <a:spcPct val="93000"/>
              </a:lnSpc>
              <a:buClr>
                <a:schemeClr val="accent6"/>
              </a:buClr>
              <a:defRPr>
                <a:solidFill>
                  <a:schemeClr val="bg2"/>
                </a:solidFill>
              </a:defRPr>
            </a:lvl1pPr>
            <a:lvl2pPr>
              <a:lnSpc>
                <a:spcPct val="93000"/>
              </a:lnSpc>
              <a:buClr>
                <a:schemeClr val="accent6"/>
              </a:buClr>
              <a:defRPr>
                <a:solidFill>
                  <a:schemeClr val="bg2"/>
                </a:solidFill>
              </a:defRPr>
            </a:lvl2pPr>
            <a:lvl3pPr>
              <a:lnSpc>
                <a:spcPct val="93000"/>
              </a:lnSpc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lnSpc>
                <a:spcPct val="93000"/>
              </a:lnSpc>
              <a:defRPr>
                <a:solidFill>
                  <a:schemeClr val="bg2"/>
                </a:solidFill>
              </a:defRPr>
            </a:lvl4pPr>
            <a:lvl5pPr marL="1371566" indent="0">
              <a:lnSpc>
                <a:spcPct val="93000"/>
              </a:lnSpc>
              <a:buClr>
                <a:schemeClr val="bg2"/>
              </a:buClr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2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lm Paragraph">
    <p:bg>
      <p:bgPr>
        <a:solidFill>
          <a:schemeClr val="tx2">
            <a:alpha val="7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 exp from slide.png">
            <a:extLst>
              <a:ext uri="{FF2B5EF4-FFF2-40B4-BE49-F238E27FC236}">
                <a16:creationId xmlns:a16="http://schemas.microsoft.com/office/drawing/2014/main" id="{FB0274AA-FC95-104E-83D7-A8BE2AC3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7E720F-0D35-A547-BD4C-2AF6D9660B3F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4C4DF77B-1C73-C346-A699-80B3A3AA7A92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9F916F92-2C20-D242-AFA4-A4995BE2F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36C924F1-9BF5-054D-A004-BCDBD95F7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681878"/>
            <a:ext cx="11582399" cy="470898"/>
          </a:xfrm>
          <a:noFill/>
          <a:ln>
            <a:noFill/>
          </a:ln>
        </p:spPr>
        <p:txBody>
          <a:bodyPr lIns="457200"/>
          <a:lstStyle>
            <a:lvl1pPr>
              <a:defRPr lang="en-US">
                <a:solidFill>
                  <a:srgbClr val="0C254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11582400" cy="778034"/>
          </a:xfrm>
          <a:solidFill>
            <a:schemeClr val="bg2">
              <a:lumMod val="10000"/>
              <a:alpha val="78000"/>
            </a:schemeClr>
          </a:solidFill>
          <a:ln>
            <a:noFill/>
          </a:ln>
        </p:spPr>
        <p:txBody>
          <a:bodyPr lIns="457200" tIns="228600" rIns="182880" bIns="274320"/>
          <a:lstStyle>
            <a:lvl1pPr>
              <a:defRPr lang="en-US" sz="195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961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lm 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 exp from slide.png">
            <a:extLst>
              <a:ext uri="{FF2B5EF4-FFF2-40B4-BE49-F238E27FC236}">
                <a16:creationId xmlns:a16="http://schemas.microsoft.com/office/drawing/2014/main" id="{74B99735-2195-8B43-A98E-56C652118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466C27-B040-AC4B-B553-4887910047F1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63229B97-43A8-CF4A-96F9-9C3E19D1BEA3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7" name="Picture 8" descr="wiser calm owl.png">
              <a:extLst>
                <a:ext uri="{FF2B5EF4-FFF2-40B4-BE49-F238E27FC236}">
                  <a16:creationId xmlns:a16="http://schemas.microsoft.com/office/drawing/2014/main" id="{BE0A9175-26C4-EC4C-AD1F-4D44B6713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B54372E2-38FB-9644-9B31-1F41CE446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16038"/>
            <a:ext cx="10363200" cy="415498"/>
          </a:xfrm>
        </p:spPr>
        <p:txBody>
          <a:bodyPr lIns="731520"/>
          <a:lstStyle>
            <a:lvl1pPr algn="l">
              <a:defRPr sz="3000" b="0" cap="none">
                <a:solidFill>
                  <a:srgbClr val="0C25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3594158"/>
            <a:ext cx="10363200" cy="757130"/>
          </a:xfrm>
          <a:solidFill>
            <a:schemeClr val="bg2">
              <a:lumMod val="10000"/>
              <a:alpha val="78000"/>
            </a:schemeClr>
          </a:solidFill>
        </p:spPr>
        <p:txBody>
          <a:bodyPr lIns="731520" tIns="228600" rIns="182880" bIns="274320"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71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1B75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D5628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8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alm 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exp from slide.png">
            <a:extLst>
              <a:ext uri="{FF2B5EF4-FFF2-40B4-BE49-F238E27FC236}">
                <a16:creationId xmlns:a16="http://schemas.microsoft.com/office/drawing/2014/main" id="{2B187D47-F7B5-274E-A551-133FDCD7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D9BEED-1849-364F-B949-41038F30ED6D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AA7045-6654-0B4C-BD96-B4DF93FCCD84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8" name="Picture 8" descr="wiser calm owl.png">
              <a:extLst>
                <a:ext uri="{FF2B5EF4-FFF2-40B4-BE49-F238E27FC236}">
                  <a16:creationId xmlns:a16="http://schemas.microsoft.com/office/drawing/2014/main" id="{053298A6-B500-5C4B-8FC5-9A7391631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03DAD5C-FFC3-2E41-8E9B-CB4E85CCC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681878"/>
            <a:ext cx="11582399" cy="470898"/>
          </a:xfrm>
          <a:noFill/>
          <a:ln>
            <a:noFill/>
          </a:ln>
        </p:spPr>
        <p:txBody>
          <a:bodyPr lIns="457200"/>
          <a:lstStyle>
            <a:lvl1pPr>
              <a:defRPr lang="en-US">
                <a:solidFill>
                  <a:srgbClr val="0C254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1506053"/>
          </a:xfrm>
          <a:solidFill>
            <a:schemeClr val="bg2">
              <a:lumMod val="10000"/>
              <a:alpha val="78000"/>
            </a:schemeClr>
          </a:solidFill>
        </p:spPr>
        <p:txBody>
          <a:bodyPr lIns="137160" tIns="109728" rIns="137160" bIns="137160"/>
          <a:lstStyle>
            <a:lvl1pPr>
              <a:buClr>
                <a:schemeClr val="accent4"/>
              </a:buClr>
              <a:defRPr sz="1500">
                <a:solidFill>
                  <a:schemeClr val="bg2"/>
                </a:solidFill>
              </a:defRPr>
            </a:lvl1pPr>
            <a:lvl2pPr>
              <a:buClr>
                <a:schemeClr val="accent4"/>
              </a:buClr>
              <a:defRPr sz="1500">
                <a:solidFill>
                  <a:schemeClr val="bg2"/>
                </a:solidFill>
              </a:defRPr>
            </a:lvl2pPr>
            <a:lvl3pPr>
              <a:buClr>
                <a:schemeClr val="bg1">
                  <a:lumMod val="60000"/>
                  <a:lumOff val="40000"/>
                </a:schemeClr>
              </a:buClr>
              <a:defRPr sz="1500">
                <a:solidFill>
                  <a:schemeClr val="bg2"/>
                </a:solidFill>
              </a:defRPr>
            </a:lvl3pPr>
            <a:lvl4pPr>
              <a:defRPr sz="15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500">
                <a:solidFill>
                  <a:schemeClr val="bg2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1506053"/>
          </a:xfrm>
          <a:solidFill>
            <a:schemeClr val="bg2">
              <a:lumMod val="10000"/>
              <a:alpha val="78000"/>
            </a:schemeClr>
          </a:solidFill>
        </p:spPr>
        <p:txBody>
          <a:bodyPr lIns="137160" tIns="109728" rIns="137160" bIns="137160"/>
          <a:lstStyle>
            <a:lvl1pPr>
              <a:buClr>
                <a:schemeClr val="accent4"/>
              </a:buClr>
              <a:defRPr sz="1500">
                <a:solidFill>
                  <a:schemeClr val="bg2"/>
                </a:solidFill>
              </a:defRPr>
            </a:lvl1pPr>
            <a:lvl2pPr>
              <a:buClr>
                <a:schemeClr val="accent4"/>
              </a:buClr>
              <a:defRPr sz="1500">
                <a:solidFill>
                  <a:schemeClr val="bg2"/>
                </a:solidFill>
              </a:defRPr>
            </a:lvl2pPr>
            <a:lvl3pPr>
              <a:buClr>
                <a:schemeClr val="bg1">
                  <a:lumMod val="60000"/>
                  <a:lumOff val="40000"/>
                </a:schemeClr>
              </a:buClr>
              <a:defRPr sz="1500">
                <a:solidFill>
                  <a:schemeClr val="bg2"/>
                </a:solidFill>
              </a:defRPr>
            </a:lvl3pPr>
            <a:lvl4pPr>
              <a:defRPr sz="15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500">
                <a:solidFill>
                  <a:schemeClr val="bg2"/>
                </a:solidFill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807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alm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ckground exp from slide.png">
            <a:extLst>
              <a:ext uri="{FF2B5EF4-FFF2-40B4-BE49-F238E27FC236}">
                <a16:creationId xmlns:a16="http://schemas.microsoft.com/office/drawing/2014/main" id="{7AB23B81-AE57-5042-9601-1A0506C9D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EE0331-70F7-DD49-A7C6-CDB689DF6606}"/>
              </a:ext>
            </a:extLst>
          </p:cNvPr>
          <p:cNvSpPr/>
          <p:nvPr userDrawn="1"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4C88660-29DB-0A40-AAA2-2F24CBFDF5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6" name="Picture 8" descr="wiser calm owl.png">
              <a:extLst>
                <a:ext uri="{FF2B5EF4-FFF2-40B4-BE49-F238E27FC236}">
                  <a16:creationId xmlns:a16="http://schemas.microsoft.com/office/drawing/2014/main" id="{E7DC54B2-D91B-8C4A-B043-03BBB2D89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CD435017-650C-EB4F-A7F1-806E3141A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681878"/>
            <a:ext cx="11582399" cy="470898"/>
          </a:xfrm>
        </p:spPr>
        <p:txBody>
          <a:bodyPr lIns="457200"/>
          <a:lstStyle>
            <a:lvl1pPr>
              <a:defRPr>
                <a:solidFill>
                  <a:srgbClr val="0C25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848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alm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exp from slide.png">
            <a:extLst>
              <a:ext uri="{FF2B5EF4-FFF2-40B4-BE49-F238E27FC236}">
                <a16:creationId xmlns:a16="http://schemas.microsoft.com/office/drawing/2014/main" id="{D5AD01EF-084D-724C-B698-36EEC264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16ACF2-8FE1-F44C-9937-BB856E15ED3F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E52FC04-479F-7E4D-8D8F-EAA2986B228E}"/>
              </a:ext>
            </a:extLst>
          </p:cNvPr>
          <p:cNvGrpSpPr>
            <a:grpSpLocks/>
          </p:cNvGrpSpPr>
          <p:nvPr/>
        </p:nvGrpSpPr>
        <p:grpSpPr bwMode="auto">
          <a:xfrm>
            <a:off x="10066870" y="6203950"/>
            <a:ext cx="1962151" cy="573088"/>
            <a:chOff x="7582829" y="6169843"/>
            <a:chExt cx="1471961" cy="573508"/>
          </a:xfrm>
        </p:grpSpPr>
        <p:pic>
          <p:nvPicPr>
            <p:cNvPr id="5" name="Picture 8" descr="wiser calm owl.png">
              <a:extLst>
                <a:ext uri="{FF2B5EF4-FFF2-40B4-BE49-F238E27FC236}">
                  <a16:creationId xmlns:a16="http://schemas.microsoft.com/office/drawing/2014/main" id="{2667B02F-55C4-AE4B-9AB5-1842840D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6" b="13783"/>
            <a:stretch>
              <a:fillRect/>
            </a:stretch>
          </p:blipFill>
          <p:spPr bwMode="auto">
            <a:xfrm>
              <a:off x="7582829" y="6191709"/>
              <a:ext cx="890539" cy="5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C2C486D5-12B1-C548-A3EE-DBB89FFB2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82" y="6169843"/>
              <a:ext cx="525308" cy="5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384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E2D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E2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© 2022 JHF, PRHI &amp; WHAMglobal</a:t>
            </a:r>
          </a:p>
        </p:txBody>
      </p:sp>
    </p:spTree>
    <p:extLst>
      <p:ext uri="{BB962C8B-B14F-4D97-AF65-F5344CB8AC3E}">
        <p14:creationId xmlns:p14="http://schemas.microsoft.com/office/powerpoint/2010/main" val="235430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56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56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96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2022 JHF, PRHI &amp; WHAMglobal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000212-68E8-4E0F-BB6F-A6238CCAF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D56283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000212-68E8-4E0F-BB6F-A6238CCAF7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1B75BC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628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628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628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628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ABE4F9-89C3-9844-9B27-20AA0B7393BA}"/>
              </a:ext>
            </a:extLst>
          </p:cNvPr>
          <p:cNvSpPr/>
          <p:nvPr/>
        </p:nvSpPr>
        <p:spPr>
          <a:xfrm>
            <a:off x="0" y="6080130"/>
            <a:ext cx="12192000" cy="777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69C4DA"/>
              </a:solidFill>
            </a:endParaRPr>
          </a:p>
        </p:txBody>
      </p:sp>
      <p:sp>
        <p:nvSpPr>
          <p:cNvPr id="261123" name="Title Placeholder 1">
            <a:extLst>
              <a:ext uri="{FF2B5EF4-FFF2-40B4-BE49-F238E27FC236}">
                <a16:creationId xmlns:a16="http://schemas.microsoft.com/office/drawing/2014/main" id="{FBCD8354-A65D-144B-9628-805FDF5541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81627"/>
            <a:ext cx="10972800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1124" name="Text Placeholder 2">
            <a:extLst>
              <a:ext uri="{FF2B5EF4-FFF2-40B4-BE49-F238E27FC236}">
                <a16:creationId xmlns:a16="http://schemas.microsoft.com/office/drawing/2014/main" id="{7780BE33-515E-B84C-A736-930D0AD77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118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261125" name="Picture 3">
            <a:extLst>
              <a:ext uri="{FF2B5EF4-FFF2-40B4-BE49-F238E27FC236}">
                <a16:creationId xmlns:a16="http://schemas.microsoft.com/office/drawing/2014/main" id="{8EB90125-540A-8742-A648-7CE99FA66D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6" y="6227763"/>
            <a:ext cx="62653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6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rgbClr val="CFDD4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FDD44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FDD44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FDD44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FDD44"/>
          </a:solidFill>
          <a:latin typeface="Trebuchet MS" panose="020B0603020202020204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14308" indent="-214308" algn="l" rtl="0" eaLnBrk="0" fontAlgn="base" hangingPunct="0">
        <a:lnSpc>
          <a:spcPct val="90000"/>
        </a:lnSpc>
        <a:spcBef>
          <a:spcPts val="1351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1pPr>
      <a:lvl2pPr marL="511162" indent="-215895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Clr>
          <a:schemeClr val="accent2"/>
        </a:buClr>
        <a:buFont typeface="Lucida Grande" panose="020B0600040502020204" pitchFamily="34" charset="0"/>
        <a:buChar char="-"/>
        <a:defRPr kern="1200">
          <a:solidFill>
            <a:schemeClr val="bg2"/>
          </a:solidFill>
          <a:latin typeface="+mn-lt"/>
          <a:ea typeface="+mn-ea"/>
          <a:cs typeface="+mn-cs"/>
        </a:defRPr>
      </a:lvl2pPr>
      <a:lvl3pPr marL="904852" indent="-219069" algn="l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Clr>
          <a:srgbClr val="CFDD44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123923" algn="l" rtl="0" eaLnBrk="0" fontAlgn="base" hangingPunct="0">
        <a:lnSpc>
          <a:spcPct val="90000"/>
        </a:lnSpc>
        <a:spcBef>
          <a:spcPts val="151"/>
        </a:spcBef>
        <a:spcAft>
          <a:spcPct val="0"/>
        </a:spcAft>
        <a:buClr>
          <a:schemeClr val="accent2"/>
        </a:buClr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lnSpc>
          <a:spcPct val="90000"/>
        </a:lnSpc>
        <a:spcBef>
          <a:spcPts val="151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5" y="1510240"/>
            <a:ext cx="6312485" cy="2471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4632" y="4655262"/>
            <a:ext cx="989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6989"/>
                </a:solidFill>
                <a:effectLst/>
                <a:uLnTx/>
                <a:uFillTx/>
                <a:ea typeface="+mn-ea"/>
                <a:cs typeface="+mn-cs"/>
              </a:rPr>
              <a:t>PA PQC </a:t>
            </a:r>
            <a:r>
              <a:rPr lang="en-US" sz="2400" b="1" dirty="0">
                <a:solidFill>
                  <a:srgbClr val="D76989"/>
                </a:solidFill>
              </a:rPr>
              <a:t>Overview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7698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B75BC"/>
                </a:solidFill>
              </a:rPr>
              <a:t>April 2022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484" y="1376550"/>
            <a:ext cx="1463009" cy="146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200" y="2514699"/>
            <a:ext cx="1463009" cy="1466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8663" y="1919537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6A58A6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anose="020B0604020202020204" pitchFamily="34" charset="0"/>
              </a:rPr>
              <a:t>MMRC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3176" y="3051946"/>
            <a:ext cx="7681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52162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anose="020B0604020202020204" pitchFamily="34" charset="0"/>
              </a:rPr>
              <a:t>PQC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7A97CF5-27D2-40A7-B3D5-64E2BE96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Initiatives 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E75B4D-D719-4046-AE38-77003C323386}"/>
              </a:ext>
            </a:extLst>
          </p:cNvPr>
          <p:cNvGraphicFramePr/>
          <p:nvPr/>
        </p:nvGraphicFramePr>
        <p:xfrm>
          <a:off x="1342044" y="2046702"/>
          <a:ext cx="9813636" cy="307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18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9A2A-F2E6-4B66-B458-800D6E45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PA PQC Quarterly Structure for Implementation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BB091-9389-4177-90D5-016CC316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BFD9B39-8D69-4E8F-B92B-6D6C08CE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54DC7B58-2028-4369-8068-0AC8271A8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DDFE33-76DF-4392-A146-5A88C9DDC7D4}"/>
              </a:ext>
            </a:extLst>
          </p:cNvPr>
          <p:cNvSpPr/>
          <p:nvPr/>
        </p:nvSpPr>
        <p:spPr>
          <a:xfrm>
            <a:off x="887259" y="2974917"/>
            <a:ext cx="1940527" cy="1803014"/>
          </a:xfrm>
          <a:prstGeom prst="roundRect">
            <a:avLst/>
          </a:prstGeom>
          <a:solidFill>
            <a:schemeClr val="bg1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a Team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35B808-C36B-4D05-B342-F13374835C31}"/>
              </a:ext>
            </a:extLst>
          </p:cNvPr>
          <p:cNvSpPr/>
          <p:nvPr/>
        </p:nvSpPr>
        <p:spPr>
          <a:xfrm>
            <a:off x="2896679" y="2974917"/>
            <a:ext cx="1940527" cy="1803013"/>
          </a:xfrm>
          <a:prstGeom prst="roundRect">
            <a:avLst/>
          </a:prstGeom>
          <a:solidFill>
            <a:schemeClr val="bg1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Quarterly Learning Sessions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8B948D0-4EC7-4144-AD25-2D0ABFF2300C}"/>
              </a:ext>
            </a:extLst>
          </p:cNvPr>
          <p:cNvSpPr/>
          <p:nvPr/>
        </p:nvSpPr>
        <p:spPr>
          <a:xfrm>
            <a:off x="4906099" y="3691530"/>
            <a:ext cx="4076645" cy="1086400"/>
          </a:xfrm>
          <a:prstGeom prst="roundRect">
            <a:avLst/>
          </a:prstGeom>
          <a:solidFill>
            <a:schemeClr val="bg1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Coaching, Toolkits, Trainings, QI Awards, Initiative-Specific Virtual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Meetings, &amp; Work Groups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4239EE-3C82-4A28-9DCA-F0CEAD411004}"/>
              </a:ext>
            </a:extLst>
          </p:cNvPr>
          <p:cNvSpPr/>
          <p:nvPr/>
        </p:nvSpPr>
        <p:spPr>
          <a:xfrm>
            <a:off x="9024785" y="2974920"/>
            <a:ext cx="1940527" cy="1736362"/>
          </a:xfrm>
          <a:prstGeom prst="roundRect">
            <a:avLst/>
          </a:prstGeom>
          <a:solidFill>
            <a:schemeClr val="bg1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Aggregate Data and Surveys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61F23010-8C48-419F-B592-BC14EAFFBA2E}"/>
              </a:ext>
            </a:extLst>
          </p:cNvPr>
          <p:cNvSpPr/>
          <p:nvPr/>
        </p:nvSpPr>
        <p:spPr>
          <a:xfrm rot="5400000">
            <a:off x="5967700" y="2299878"/>
            <a:ext cx="1412450" cy="6453064"/>
          </a:xfrm>
          <a:prstGeom prst="curvedLeft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F609B9-3EAA-4DC3-ADC2-B53FF5962149}"/>
              </a:ext>
            </a:extLst>
          </p:cNvPr>
          <p:cNvSpPr/>
          <p:nvPr/>
        </p:nvSpPr>
        <p:spPr>
          <a:xfrm>
            <a:off x="4890333" y="2974918"/>
            <a:ext cx="4092411" cy="6743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Quality Improvement (QI) Cycles</a:t>
            </a:r>
          </a:p>
        </p:txBody>
      </p:sp>
    </p:spTree>
    <p:extLst>
      <p:ext uri="{BB962C8B-B14F-4D97-AF65-F5344CB8AC3E}">
        <p14:creationId xmlns:p14="http://schemas.microsoft.com/office/powerpoint/2010/main" val="305054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CE09-1F7D-4CE0-BC79-00523055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PA PQC 2022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43FB-1C50-4BA9-BBF2-AC3DF111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305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Updated Driver Diagrams, Surveys, and Measures </a:t>
            </a:r>
            <a:br>
              <a:rPr lang="en-US" sz="1500" b="1" dirty="0">
                <a:solidFill>
                  <a:srgbClr val="D56283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https://www.whamglobal.org/pa-pqc-initiatives#Initiative-Goals-and-Key-Interventions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Re-structuring PA PQC Advisory, and Creating an SEN Work Group to Improve Definition for “Substance-Affected Newborns”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Established a uniform</a:t>
            </a:r>
            <a: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timeline for all 5 PA PQC initiatives</a:t>
            </a:r>
            <a:b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https://www.whamglobal.org/pa-pqc-initiatives#Timeline-for-2022-Initiatives</a:t>
            </a:r>
            <a:endParaRPr lang="en-US" sz="1500" b="1" dirty="0">
              <a:solidFill>
                <a:srgbClr val="D56283"/>
              </a:solidFill>
              <a:latin typeface="Calibri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Recognizing PA PQC Teams that Meet Quarterly Expectations ($5,000 per quarterly award) </a:t>
            </a:r>
            <a:b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1B75BC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https://www.whamglobal.org/pa-pqc-initiatives/criteria-for-quality-improvement-awards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Standardized Implementation Expectations across all Initiatives</a:t>
            </a:r>
            <a:b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1B75BC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https://www.whamglobal.org/pa-pqc-initiatives#Implementation-Period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76989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Created a Sustaining Period with Expectations across all Initiatives</a:t>
            </a:r>
            <a:br>
              <a:rPr lang="en-US" sz="1500" b="1" dirty="0">
                <a:solidFill>
                  <a:srgbClr val="1B75BC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https://www.whamglobal.org/pa-pqc-initiatives#Sustaining-Period-Expectations-Across-All-Initiatives</a:t>
            </a:r>
            <a:endParaRPr lang="en-US" sz="1500" b="1" dirty="0">
              <a:solidFill>
                <a:srgbClr val="D56283"/>
              </a:solidFill>
              <a:effectLst/>
              <a:latin typeface="Calibri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Set a Bare Minimum “Floor” for Staying Engaged as a PA PQC Birth Hospital</a:t>
            </a:r>
            <a:br>
              <a:rPr lang="en-US" sz="1500" b="1" dirty="0">
                <a:solidFill>
                  <a:srgbClr val="D56283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https://www.whamglobal.org/pa-pqc-initiatives#Minimum-Criteria</a:t>
            </a:r>
            <a:endParaRPr lang="en-US" sz="1500" b="1" dirty="0">
              <a:solidFill>
                <a:srgbClr val="D56283"/>
              </a:solidFill>
              <a:effectLst/>
              <a:latin typeface="Calibri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D56283"/>
                </a:solidFill>
              </a:rPr>
              <a:t>Organizing Trainings</a:t>
            </a:r>
            <a:br>
              <a:rPr lang="en-US" sz="1500" dirty="0">
                <a:solidFill>
                  <a:srgbClr val="D56283"/>
                </a:solidFill>
              </a:rPr>
            </a:br>
            <a:r>
              <a:rPr lang="en-US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https://www.whamglobal.org/pa-pqc-initiatives#Key-Forms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56B68-2C52-4EC5-B0F3-C1F57A26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C712-4BC0-466F-B068-BB0103D14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14535" cy="1450757"/>
          </a:xfrm>
        </p:spPr>
        <p:txBody>
          <a:bodyPr/>
          <a:lstStyle/>
          <a:p>
            <a:r>
              <a:rPr lang="en-US" dirty="0"/>
              <a:t>PA PQC was formed by…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633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 DDAP, DHS, and DOH </a:t>
            </a:r>
            <a:r>
              <a:rPr lang="en-US" sz="2800" b="1" i="1" dirty="0">
                <a:solidFill>
                  <a:srgbClr val="D56283"/>
                </a:solidFill>
              </a:rPr>
              <a:t>as an action arm of the PA MMRC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Premie</a:t>
            </a:r>
            <a:r>
              <a:rPr lang="en-US" sz="2800" dirty="0"/>
              <a:t> Network and AAP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West Chester University Pilot Study with the Vermont Oxford Network (VON)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 PQC Task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 PQC Advisory and 10 Work Groups (</a:t>
            </a:r>
            <a:r>
              <a:rPr lang="en-US" sz="2800" dirty="0">
                <a:solidFill>
                  <a:srgbClr val="D56283"/>
                </a:solidFill>
              </a:rPr>
              <a:t>200 people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7F34E-C709-4527-9D3E-DA8EC57CA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5" t="18291" r="7705" b="18158"/>
          <a:stretch/>
        </p:blipFill>
        <p:spPr>
          <a:xfrm>
            <a:off x="1389441" y="4917441"/>
            <a:ext cx="2816799" cy="857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90976AE-11AD-4DD8-9F91-338D95BC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5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Initially Focus on…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4E1B4-B742-456B-A626-E9BDDE303957}"/>
              </a:ext>
            </a:extLst>
          </p:cNvPr>
          <p:cNvSpPr txBox="1"/>
          <p:nvPr/>
        </p:nvSpPr>
        <p:spPr>
          <a:xfrm>
            <a:off x="938302" y="2937571"/>
            <a:ext cx="3475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Opioid Use Disorder + Neonatal Abstinence Syndrome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661" t="19004" r="10708" b="16480"/>
          <a:stretch/>
        </p:blipFill>
        <p:spPr>
          <a:xfrm>
            <a:off x="4583082" y="1864360"/>
            <a:ext cx="7494618" cy="4342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5800" y="4865900"/>
            <a:ext cx="5753100" cy="330200"/>
          </a:xfrm>
          <a:prstGeom prst="rect">
            <a:avLst/>
          </a:prstGeom>
          <a:noFill/>
          <a:ln w="28575">
            <a:solidFill>
              <a:srgbClr val="D7698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B2E6E19-2125-4ED4-910F-34FBADF0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2021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9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7DA7A-180F-4180-8BBA-4A88D055A938}"/>
              </a:ext>
            </a:extLst>
          </p:cNvPr>
          <p:cNvSpPr/>
          <p:nvPr/>
        </p:nvSpPr>
        <p:spPr>
          <a:xfrm>
            <a:off x="2839913" y="1910514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Provide OUD sensitivity training requirements for staff/providers</a:t>
            </a:r>
            <a:endParaRPr lang="en-US" b="0" i="0" baseline="0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br>
              <a:rPr lang="en-US" dirty="0">
                <a:solidFill>
                  <a:srgbClr val="D76989"/>
                </a:solidFill>
              </a:rPr>
            </a:br>
            <a:r>
              <a:rPr lang="en-US" dirty="0">
                <a:solidFill>
                  <a:srgbClr val="D76989"/>
                </a:solidFill>
              </a:rPr>
              <a:t>15</a:t>
            </a:r>
            <a:r>
              <a:rPr lang="en-US" b="0" i="0" baseline="0" dirty="0">
                <a:solidFill>
                  <a:srgbClr val="D76989"/>
                </a:solidFill>
              </a:rPr>
              <a:t>% vs. 74% (    59%)</a:t>
            </a:r>
            <a:endParaRPr lang="en-US" dirty="0">
              <a:solidFill>
                <a:srgbClr val="D7698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BE4CA-37F3-4FF7-B95B-70962121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463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D76989"/>
                </a:solidFill>
              </a:rPr>
              <a:t>PA PQC Teams </a:t>
            </a:r>
            <a:r>
              <a:rPr lang="en-US" sz="3600" dirty="0"/>
              <a:t>Impacted OUD Structural Measures!</a:t>
            </a:r>
            <a:br>
              <a:rPr lang="en-US" sz="3600" dirty="0"/>
            </a:br>
            <a:r>
              <a:rPr lang="en-US" sz="3600" i="1" dirty="0">
                <a:solidFill>
                  <a:srgbClr val="D56283"/>
                </a:solidFill>
              </a:rPr>
              <a:t>Baseline compared to October-December 2021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FC208-0BC5-4617-97CF-CF216E70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803C0-5297-455E-AFA8-A1C7358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4</a:t>
            </a:fld>
            <a:endParaRPr lang="en-US"/>
          </a:p>
        </p:txBody>
      </p:sp>
      <p:sp>
        <p:nvSpPr>
          <p:cNvPr id="7" name="Up Arrow 12">
            <a:extLst>
              <a:ext uri="{FF2B5EF4-FFF2-40B4-BE49-F238E27FC236}">
                <a16:creationId xmlns:a16="http://schemas.microsoft.com/office/drawing/2014/main" id="{D98A5871-E958-4AB0-9795-AC750826011D}"/>
              </a:ext>
            </a:extLst>
          </p:cNvPr>
          <p:cNvSpPr/>
          <p:nvPr/>
        </p:nvSpPr>
        <p:spPr>
          <a:xfrm>
            <a:off x="8255197" y="3300125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Up Arrow 12">
            <a:extLst>
              <a:ext uri="{FF2B5EF4-FFF2-40B4-BE49-F238E27FC236}">
                <a16:creationId xmlns:a16="http://schemas.microsoft.com/office/drawing/2014/main" id="{096B4502-4634-44BD-90B6-1D70FD0FFDC5}"/>
              </a:ext>
            </a:extLst>
          </p:cNvPr>
          <p:cNvSpPr/>
          <p:nvPr/>
        </p:nvSpPr>
        <p:spPr>
          <a:xfrm>
            <a:off x="4459396" y="3324435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5CB3C-2CC0-4EBD-B88B-043165F02E20}"/>
              </a:ext>
            </a:extLst>
          </p:cNvPr>
          <p:cNvSpPr/>
          <p:nvPr/>
        </p:nvSpPr>
        <p:spPr>
          <a:xfrm>
            <a:off x="6548176" y="1910514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>
                <a:solidFill>
                  <a:srgbClr val="0070C0"/>
                </a:solidFill>
              </a:rPr>
              <a:t>Use a validated, self-report screening tool for substance use in pregnancy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76989"/>
                </a:solidFill>
              </a:rPr>
              <a:t>44</a:t>
            </a:r>
            <a:r>
              <a:rPr lang="en-US" b="0" i="0" baseline="0" dirty="0">
                <a:solidFill>
                  <a:srgbClr val="D76989"/>
                </a:solidFill>
              </a:rPr>
              <a:t>% vs. </a:t>
            </a:r>
            <a:r>
              <a:rPr lang="en-US" dirty="0">
                <a:solidFill>
                  <a:srgbClr val="D76989"/>
                </a:solidFill>
              </a:rPr>
              <a:t>100</a:t>
            </a:r>
            <a:r>
              <a:rPr lang="en-US" b="0" i="0" baseline="0" dirty="0">
                <a:solidFill>
                  <a:srgbClr val="D76989"/>
                </a:solidFill>
              </a:rPr>
              <a:t>%* (   56%)</a:t>
            </a:r>
            <a:endParaRPr lang="en-US" dirty="0">
              <a:solidFill>
                <a:srgbClr val="D7698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5C3E0-A22C-46EF-9528-CA0060EE066A}"/>
              </a:ext>
            </a:extLst>
          </p:cNvPr>
          <p:cNvSpPr/>
          <p:nvPr/>
        </p:nvSpPr>
        <p:spPr>
          <a:xfrm>
            <a:off x="2839913" y="3945270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</a:rPr>
              <a:t>Provide opioid pharmacotherapy for pregnant women with OUD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76989"/>
                </a:solidFill>
              </a:rPr>
              <a:t>67% vs. 85% (   18%)</a:t>
            </a:r>
          </a:p>
        </p:txBody>
      </p:sp>
      <p:sp>
        <p:nvSpPr>
          <p:cNvPr id="18" name="Up Arrow 12">
            <a:extLst>
              <a:ext uri="{FF2B5EF4-FFF2-40B4-BE49-F238E27FC236}">
                <a16:creationId xmlns:a16="http://schemas.microsoft.com/office/drawing/2014/main" id="{14F3A221-69B2-44E1-8253-62CA8CAB4CA3}"/>
              </a:ext>
            </a:extLst>
          </p:cNvPr>
          <p:cNvSpPr/>
          <p:nvPr/>
        </p:nvSpPr>
        <p:spPr>
          <a:xfrm>
            <a:off x="4517147" y="5372520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C7181C-6A6B-4C7A-9402-15793FFB6F37}"/>
              </a:ext>
            </a:extLst>
          </p:cNvPr>
          <p:cNvSpPr/>
          <p:nvPr/>
        </p:nvSpPr>
        <p:spPr>
          <a:xfrm>
            <a:off x="6548176" y="3954973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</a:rPr>
              <a:t>Develop unique clinical pathways/order sets for pregnant individuals with OUD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76989"/>
                </a:solidFill>
              </a:rPr>
              <a:t>33% vs. 85% (   52%)</a:t>
            </a:r>
          </a:p>
        </p:txBody>
      </p:sp>
      <p:sp>
        <p:nvSpPr>
          <p:cNvPr id="17" name="Up Arrow 12">
            <a:extLst>
              <a:ext uri="{FF2B5EF4-FFF2-40B4-BE49-F238E27FC236}">
                <a16:creationId xmlns:a16="http://schemas.microsoft.com/office/drawing/2014/main" id="{A84DD9F8-21D8-45FE-ADDF-670F564E8D54}"/>
              </a:ext>
            </a:extLst>
          </p:cNvPr>
          <p:cNvSpPr/>
          <p:nvPr/>
        </p:nvSpPr>
        <p:spPr>
          <a:xfrm>
            <a:off x="8197445" y="5372520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27B5F-39E9-48EA-B35B-A9274DC8BA3F}"/>
              </a:ext>
            </a:extLst>
          </p:cNvPr>
          <p:cNvSpPr txBox="1"/>
          <p:nvPr/>
        </p:nvSpPr>
        <p:spPr>
          <a:xfrm>
            <a:off x="2618596" y="5881710"/>
            <a:ext cx="695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D76989"/>
                </a:solidFill>
              </a:rPr>
              <a:t>*The 100% may be due to a lower number of surveys received for Oct-Dec. period.</a:t>
            </a:r>
          </a:p>
        </p:txBody>
      </p:sp>
    </p:spTree>
    <p:extLst>
      <p:ext uri="{BB962C8B-B14F-4D97-AF65-F5344CB8AC3E}">
        <p14:creationId xmlns:p14="http://schemas.microsoft.com/office/powerpoint/2010/main" val="281874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ED03-5B63-4B9A-A877-7B35E9F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1" i="1" dirty="0">
                <a:solidFill>
                  <a:srgbClr val="D76989"/>
                </a:solidFill>
              </a:rPr>
              <a:t>PA PQC Teams </a:t>
            </a:r>
            <a:r>
              <a:rPr lang="en-US" sz="4000" dirty="0"/>
              <a:t>Impacted NAS Structural Measures!</a:t>
            </a:r>
            <a:br>
              <a:rPr lang="en-US" sz="4000" dirty="0"/>
            </a:br>
            <a:r>
              <a:rPr lang="en-US" sz="4000" i="1" dirty="0">
                <a:solidFill>
                  <a:srgbClr val="D56283"/>
                </a:solidFill>
              </a:rPr>
              <a:t>Baseline compared to October-December 2021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CA6E1-D68F-488D-A0EA-69B927A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JHF, PRHI &amp; WHAMglobal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F4CB9-1852-4602-AA50-69CC6254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5</a:t>
            </a:fld>
            <a:endParaRPr lang="en-US"/>
          </a:p>
        </p:txBody>
      </p:sp>
      <p:sp>
        <p:nvSpPr>
          <p:cNvPr id="10" name="Up Arrow 12">
            <a:extLst>
              <a:ext uri="{FF2B5EF4-FFF2-40B4-BE49-F238E27FC236}">
                <a16:creationId xmlns:a16="http://schemas.microsoft.com/office/drawing/2014/main" id="{3F966B84-9187-4318-9C6E-1241E595B289}"/>
              </a:ext>
            </a:extLst>
          </p:cNvPr>
          <p:cNvSpPr/>
          <p:nvPr/>
        </p:nvSpPr>
        <p:spPr>
          <a:xfrm>
            <a:off x="4437594" y="5319339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Up Arrow 12">
            <a:extLst>
              <a:ext uri="{FF2B5EF4-FFF2-40B4-BE49-F238E27FC236}">
                <a16:creationId xmlns:a16="http://schemas.microsoft.com/office/drawing/2014/main" id="{55E9F39B-1BDD-4D88-96B8-6041AA68D383}"/>
              </a:ext>
            </a:extLst>
          </p:cNvPr>
          <p:cNvSpPr/>
          <p:nvPr/>
        </p:nvSpPr>
        <p:spPr>
          <a:xfrm>
            <a:off x="5941064" y="3373239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Up Arrow 12">
            <a:extLst>
              <a:ext uri="{FF2B5EF4-FFF2-40B4-BE49-F238E27FC236}">
                <a16:creationId xmlns:a16="http://schemas.microsoft.com/office/drawing/2014/main" id="{DF1B6735-6D38-4FB1-9C1D-68746675A23C}"/>
              </a:ext>
            </a:extLst>
          </p:cNvPr>
          <p:cNvSpPr/>
          <p:nvPr/>
        </p:nvSpPr>
        <p:spPr>
          <a:xfrm>
            <a:off x="7388986" y="5335910"/>
            <a:ext cx="115503" cy="277831"/>
          </a:xfrm>
          <a:prstGeom prst="upArrow">
            <a:avLst/>
          </a:prstGeom>
          <a:solidFill>
            <a:srgbClr val="1B75BC"/>
          </a:solidFill>
          <a:ln>
            <a:solidFill>
              <a:srgbClr val="D5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EFE90-17AD-467D-8728-40DC129412DF}"/>
              </a:ext>
            </a:extLst>
          </p:cNvPr>
          <p:cNvSpPr/>
          <p:nvPr/>
        </p:nvSpPr>
        <p:spPr>
          <a:xfrm>
            <a:off x="4291802" y="1965909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% NICU or well-baby nurses trained in validated NAS assessments</a:t>
            </a:r>
          </a:p>
          <a:p>
            <a:pPr algn="ctr"/>
            <a:br>
              <a:rPr lang="en-US" dirty="0">
                <a:solidFill>
                  <a:srgbClr val="D76989"/>
                </a:solidFill>
              </a:rPr>
            </a:br>
            <a:r>
              <a:rPr lang="en-US" dirty="0">
                <a:solidFill>
                  <a:srgbClr val="D76989"/>
                </a:solidFill>
              </a:rPr>
              <a:t>53</a:t>
            </a:r>
            <a:r>
              <a:rPr lang="en-US" b="0" i="0" baseline="0" dirty="0">
                <a:solidFill>
                  <a:srgbClr val="D76989"/>
                </a:solidFill>
              </a:rPr>
              <a:t>% vs. 83% (   </a:t>
            </a:r>
            <a:r>
              <a:rPr lang="en-US" dirty="0">
                <a:solidFill>
                  <a:srgbClr val="D76989"/>
                </a:solidFill>
              </a:rPr>
              <a:t>30</a:t>
            </a:r>
            <a:r>
              <a:rPr lang="en-US" b="0" i="0" baseline="0" dirty="0">
                <a:solidFill>
                  <a:srgbClr val="D76989"/>
                </a:solidFill>
              </a:rPr>
              <a:t>%)</a:t>
            </a:r>
            <a:endParaRPr lang="en-US" dirty="0">
              <a:solidFill>
                <a:srgbClr val="D7698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78C2A6-62B4-4349-B901-B8C96A672C39}"/>
              </a:ext>
            </a:extLst>
          </p:cNvPr>
          <p:cNvSpPr/>
          <p:nvPr/>
        </p:nvSpPr>
        <p:spPr>
          <a:xfrm>
            <a:off x="5763226" y="4189840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Use standardized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non-pharmacologic protocols for NAS</a:t>
            </a:r>
          </a:p>
          <a:p>
            <a:pPr algn="ctr"/>
            <a:br>
              <a:rPr lang="en-US" dirty="0">
                <a:solidFill>
                  <a:srgbClr val="D76989"/>
                </a:solidFill>
              </a:rPr>
            </a:br>
            <a:r>
              <a:rPr lang="en-US" dirty="0">
                <a:solidFill>
                  <a:srgbClr val="D76989"/>
                </a:solidFill>
              </a:rPr>
              <a:t>59</a:t>
            </a:r>
            <a:r>
              <a:rPr lang="en-US" b="0" i="0" baseline="0" dirty="0">
                <a:solidFill>
                  <a:srgbClr val="D76989"/>
                </a:solidFill>
              </a:rPr>
              <a:t>% vs. 96% (   37%)</a:t>
            </a:r>
            <a:endParaRPr lang="en-US" dirty="0">
              <a:solidFill>
                <a:srgbClr val="D7698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BA54FC-DFDA-4658-A336-CC199E7DFDB2}"/>
              </a:ext>
            </a:extLst>
          </p:cNvPr>
          <p:cNvSpPr/>
          <p:nvPr/>
        </p:nvSpPr>
        <p:spPr>
          <a:xfrm>
            <a:off x="2783506" y="4189840"/>
            <a:ext cx="2596896" cy="18616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>
                <a:solidFill>
                  <a:srgbClr val="0070C0"/>
                </a:solidFill>
              </a:rPr>
              <a:t>Use standardized pharmacologic protocols for NAS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76989"/>
                </a:solidFill>
              </a:rPr>
              <a:t>70</a:t>
            </a:r>
            <a:r>
              <a:rPr lang="en-US" b="0" i="0" baseline="0" dirty="0">
                <a:solidFill>
                  <a:srgbClr val="D76989"/>
                </a:solidFill>
              </a:rPr>
              <a:t>% vs. 93% (   </a:t>
            </a:r>
            <a:r>
              <a:rPr lang="en-US" dirty="0">
                <a:solidFill>
                  <a:srgbClr val="D76989"/>
                </a:solidFill>
              </a:rPr>
              <a:t>23</a:t>
            </a:r>
            <a:r>
              <a:rPr lang="en-US" b="0" i="0" baseline="0" dirty="0">
                <a:solidFill>
                  <a:srgbClr val="D76989"/>
                </a:solidFill>
              </a:rPr>
              <a:t>%)</a:t>
            </a:r>
            <a:endParaRPr lang="en-US" dirty="0">
              <a:solidFill>
                <a:srgbClr val="D76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FEBE-A460-47E4-8B15-4DB91975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i="1" dirty="0">
                <a:solidFill>
                  <a:srgbClr val="D76989"/>
                </a:solidFill>
              </a:rPr>
              <a:t>PA PQC Teams </a:t>
            </a:r>
            <a:r>
              <a:rPr lang="en-US" sz="4000" dirty="0"/>
              <a:t>Impacted IPLARC Structural Measures!</a:t>
            </a:r>
            <a:br>
              <a:rPr lang="en-US" sz="4800" dirty="0"/>
            </a:br>
            <a:r>
              <a:rPr lang="en-US" sz="3600" i="1" dirty="0">
                <a:solidFill>
                  <a:srgbClr val="D56283"/>
                </a:solidFill>
              </a:rPr>
              <a:t>As of December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804D-6503-4B75-AFE6-2718D08A8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000" b="1" i="1" dirty="0">
              <a:solidFill>
                <a:srgbClr val="D56283"/>
              </a:solidFill>
            </a:endParaRPr>
          </a:p>
          <a:p>
            <a:pPr algn="ctr"/>
            <a:br>
              <a:rPr lang="en-US" sz="3600" i="1" dirty="0">
                <a:solidFill>
                  <a:srgbClr val="D56283"/>
                </a:solidFill>
              </a:rPr>
            </a:br>
            <a:r>
              <a:rPr lang="en-US" sz="3600" i="1" dirty="0">
                <a:solidFill>
                  <a:srgbClr val="1B75BC"/>
                </a:solidFill>
              </a:rPr>
              <a:t>11 of 14 </a:t>
            </a:r>
            <a:r>
              <a:rPr lang="en-US" sz="3600" i="1" dirty="0">
                <a:solidFill>
                  <a:srgbClr val="D76989"/>
                </a:solidFill>
              </a:rPr>
              <a:t>PA PQC IPLARC hospitals are now routinely counseling, offering, and providing immediate postpartum LARC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7F301-A50E-4EC2-A88D-27D0B61A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JHF, PRHI &amp; WHAMglobal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50E3-FE15-403F-AB87-6A36CCF0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6F2E-262E-4603-907D-36804DB8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Statewide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E29F-8300-425F-9799-9ABC51F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 </a:t>
            </a:r>
            <a:r>
              <a:rPr lang="en-US" sz="2400" b="1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</a:t>
            </a:r>
            <a:r>
              <a:rPr lang="en-US" sz="2400" b="1" baseline="30000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PA PQC in 2019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 </a:t>
            </a:r>
            <a:r>
              <a:rPr lang="en-US" sz="2400" b="1" dirty="0">
                <a:solidFill>
                  <a:srgbClr val="D7698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38</a:t>
            </a:r>
            <a:r>
              <a:rPr lang="en-US" sz="2400" b="1" baseline="30000" dirty="0">
                <a:solidFill>
                  <a:srgbClr val="D7698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D7698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state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to join PA AIM  in 2020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 </a:t>
            </a:r>
            <a:r>
              <a:rPr lang="en-US" sz="2400" b="1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400" b="1" baseline="30000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receive Vermont Oxford Network's (VON)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of Excellence in Education and Training for Infants and Families Affected by NAS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 </a:t>
            </a:r>
            <a:r>
              <a:rPr lang="en-US" sz="2800" b="1" dirty="0">
                <a:solidFill>
                  <a:srgbClr val="D7698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800" b="1" baseline="30000" dirty="0">
                <a:solidFill>
                  <a:srgbClr val="D7698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800" b="1" dirty="0">
                <a:solidFill>
                  <a:srgbClr val="D76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integrate and launch the AIM severe hypertension bundle with the disparities bundle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PA </a:t>
            </a:r>
            <a:r>
              <a:rPr lang="en-US" sz="2800" b="1" dirty="0">
                <a:solidFill>
                  <a:srgbClr val="D56283"/>
                </a:solidFill>
                <a:latin typeface="Calibri" panose="020F0502020204030204" pitchFamily="34" charset="0"/>
              </a:rPr>
              <a:t>early adopter </a:t>
            </a:r>
            <a:r>
              <a:rPr lang="en-US" sz="2800" dirty="0">
                <a:latin typeface="Calibri" panose="020F0502020204030204" pitchFamily="34" charset="0"/>
              </a:rPr>
              <a:t>of the new AIM SUD bundle in 2021/2022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17B98-7B9F-4E09-AA62-C9D939FF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JHF, PRHI &amp; WHAMglobal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1BB4E-978B-45CF-B116-6D2A4A3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0212-68E8-4E0F-BB6F-A6238CCAF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 2022, the PA PQC includes…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894D6-3E9E-4F63-837D-686399A3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CBA30-6F5A-41D4-A24B-A5861AB2203D}"/>
              </a:ext>
            </a:extLst>
          </p:cNvPr>
          <p:cNvSpPr txBox="1"/>
          <p:nvPr/>
        </p:nvSpPr>
        <p:spPr>
          <a:xfrm>
            <a:off x="1215484" y="1867192"/>
            <a:ext cx="99401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D56283"/>
                </a:solidFill>
                <a:latin typeface="Calibri" panose="020F0502020204030204"/>
              </a:rPr>
              <a:t>52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birth hospitals and NICUs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81% of live births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plans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B7D686E-57C2-4A99-8DA4-9EB82C37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1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6" y="2975068"/>
            <a:ext cx="3305758" cy="1294221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>
            <a:off x="4075644" y="3668875"/>
            <a:ext cx="3127413" cy="1739887"/>
          </a:xfrm>
          <a:prstGeom prst="curvedConnector3">
            <a:avLst>
              <a:gd name="adj1" fmla="val 50000"/>
            </a:avLst>
          </a:prstGeom>
          <a:ln w="57150">
            <a:solidFill>
              <a:srgbClr val="1B75B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flipV="1">
            <a:off x="4075644" y="2281261"/>
            <a:ext cx="3230930" cy="1387614"/>
          </a:xfrm>
          <a:prstGeom prst="curvedConnector3">
            <a:avLst>
              <a:gd name="adj1" fmla="val 50000"/>
            </a:avLst>
          </a:prstGeom>
          <a:ln w="57150">
            <a:solidFill>
              <a:srgbClr val="1B75B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1402" y="3488020"/>
            <a:ext cx="419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on Maternal Depression (MOMD)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5708" y="300073"/>
            <a:ext cx="9249971" cy="1450757"/>
          </a:xfrm>
        </p:spPr>
        <p:txBody>
          <a:bodyPr>
            <a:normAutofit/>
          </a:bodyPr>
          <a:lstStyle/>
          <a:p>
            <a:r>
              <a:rPr lang="en-US" sz="3600" i="1" dirty="0"/>
              <a:t>2022 PA PQC Maternal Health Initiatives: </a:t>
            </a:r>
            <a:br>
              <a:rPr lang="en-US" sz="3600" i="1" dirty="0"/>
            </a:br>
            <a:r>
              <a:rPr lang="en-US" sz="3600" i="1" dirty="0">
                <a:solidFill>
                  <a:srgbClr val="D76989"/>
                </a:solidFill>
              </a:rPr>
              <a:t>Number of Participating Hospitals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1402" y="4928105"/>
            <a:ext cx="40430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Hypertension Treatment (Alliance for Innovation on Maternal Health)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1402" y="1590301"/>
            <a:ext cx="41155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Maternal Substance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562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 Postpartum LARC</a:t>
            </a:r>
          </a:p>
          <a:p>
            <a:pPr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D56283"/>
                </a:solidFill>
              </a:rPr>
              <a:t>Substance-Exposed Newborns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97550" y="3677501"/>
            <a:ext cx="3088257" cy="0"/>
          </a:xfrm>
          <a:prstGeom prst="straightConnector1">
            <a:avLst/>
          </a:prstGeom>
          <a:ln w="57150">
            <a:solidFill>
              <a:srgbClr val="1B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00212-68E8-4E0F-BB6F-A6238CCAF7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" y="484441"/>
            <a:ext cx="1463009" cy="1463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97" y="1622590"/>
            <a:ext cx="1463009" cy="14669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560" y="1027428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6A58A6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anose="020B0604020202020204" pitchFamily="34" charset="0"/>
              </a:rPr>
              <a:t>MMRC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8073" y="2159837"/>
            <a:ext cx="7681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52162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anose="020B0604020202020204" pitchFamily="34" charset="0"/>
              </a:rPr>
              <a:t>PQC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FC623F2D-7707-480F-9D10-FE3FB980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JHF, PRHI &amp; WHAMglobal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F8299F-B2EA-4EB7-B7A8-C3DA9B976A1B}"/>
              </a:ext>
            </a:extLst>
          </p:cNvPr>
          <p:cNvSpPr/>
          <p:nvPr/>
        </p:nvSpPr>
        <p:spPr>
          <a:xfrm>
            <a:off x="2204625" y="1812050"/>
            <a:ext cx="4048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B75BC"/>
                </a:solidFill>
              </a:rPr>
              <a:t>No Quality without Equity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471B5-1AEE-4D56-B229-831DF02480A3}"/>
              </a:ext>
            </a:extLst>
          </p:cNvPr>
          <p:cNvSpPr txBox="1"/>
          <p:nvPr/>
        </p:nvSpPr>
        <p:spPr>
          <a:xfrm>
            <a:off x="633423" y="5056489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https://www.whamglobal.org/pa-pqc-initiatives</a:t>
            </a:r>
          </a:p>
        </p:txBody>
      </p:sp>
    </p:spTree>
    <p:extLst>
      <p:ext uri="{BB962C8B-B14F-4D97-AF65-F5344CB8AC3E}">
        <p14:creationId xmlns:p14="http://schemas.microsoft.com/office/powerpoint/2010/main" val="12478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2D8DA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3_WISER">
  <a:themeElements>
    <a:clrScheme name="Custom 148">
      <a:dk1>
        <a:srgbClr val="2F2E2D"/>
      </a:dk1>
      <a:lt1>
        <a:srgbClr val="69C4DA"/>
      </a:lt1>
      <a:dk2>
        <a:srgbClr val="0C254D"/>
      </a:dk2>
      <a:lt2>
        <a:srgbClr val="EEECE1"/>
      </a:lt2>
      <a:accent1>
        <a:srgbClr val="B61B1D"/>
      </a:accent1>
      <a:accent2>
        <a:srgbClr val="D7201E"/>
      </a:accent2>
      <a:accent3>
        <a:srgbClr val="FEE43D"/>
      </a:accent3>
      <a:accent4>
        <a:srgbClr val="CFDD44"/>
      </a:accent4>
      <a:accent5>
        <a:srgbClr val="898C8E"/>
      </a:accent5>
      <a:accent6>
        <a:srgbClr val="86C23F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ER" id="{67A7D3CC-1F51-D74B-8E59-A64316868D43}" vid="{37170ACC-452C-7F4D-AC9C-191AB780BC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10" ma:contentTypeDescription="Create a new document." ma:contentTypeScope="" ma:versionID="23e44a3a2b2aebb8859e389a2636077f">
  <xsd:schema xmlns:xsd="http://www.w3.org/2001/XMLSchema" xmlns:xs="http://www.w3.org/2001/XMLSchema" xmlns:p="http://schemas.microsoft.com/office/2006/metadata/properties" xmlns:ns2="e3ee7e7e-8215-47ff-820e-b3babcb40c14" xmlns:ns3="2fae7aee-1cf9-40a3-a471-7d29717e02a5" targetNamespace="http://schemas.microsoft.com/office/2006/metadata/properties" ma:root="true" ma:fieldsID="74c4be9bd9d7bf8c247eb3d133b87b0c" ns2:_="" ns3:_="">
    <xsd:import namespace="e3ee7e7e-8215-47ff-820e-b3babcb40c14"/>
    <xsd:import namespace="2fae7aee-1cf9-40a3-a471-7d29717e0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e7aee-1cf9-40a3-a471-7d29717e0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D589C3-8AC2-4237-B081-06C9570E686C}"/>
</file>

<file path=customXml/itemProps2.xml><?xml version="1.0" encoding="utf-8"?>
<ds:datastoreItem xmlns:ds="http://schemas.openxmlformats.org/officeDocument/2006/customXml" ds:itemID="{9DDF9DC4-D083-406A-8D56-5496D991FC24}"/>
</file>

<file path=customXml/itemProps3.xml><?xml version="1.0" encoding="utf-8"?>
<ds:datastoreItem xmlns:ds="http://schemas.openxmlformats.org/officeDocument/2006/customXml" ds:itemID="{79B2ED00-9104-4DEA-A423-72DEA4593E20}"/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775</Words>
  <Application>Microsoft Office PowerPoint</Application>
  <PresentationFormat>Widescreen</PresentationFormat>
  <Paragraphs>106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(Body)</vt:lpstr>
      <vt:lpstr>Lucida Grande</vt:lpstr>
      <vt:lpstr>Trebuchet MS</vt:lpstr>
      <vt:lpstr>Wingdings</vt:lpstr>
      <vt:lpstr>Retrospect</vt:lpstr>
      <vt:lpstr>3_WISER</vt:lpstr>
      <vt:lpstr>PowerPoint Presentation</vt:lpstr>
      <vt:lpstr>PA PQC was formed by…</vt:lpstr>
      <vt:lpstr>To Initially Focus on…</vt:lpstr>
      <vt:lpstr>PA PQC Teams Impacted OUD Structural Measures! Baseline compared to October-December 2021</vt:lpstr>
      <vt:lpstr>   PA PQC Teams Impacted NAS Structural Measures! Baseline compared to October-December 2021</vt:lpstr>
      <vt:lpstr>PA PQC Teams Impacted IPLARC Structural Measures! As of December 2021</vt:lpstr>
      <vt:lpstr>Other Statewide Impacts</vt:lpstr>
      <vt:lpstr>In 2022, the PA PQC includes…</vt:lpstr>
      <vt:lpstr>2022 PA PQC Maternal Health Initiatives:  Number of Participating Hospitals</vt:lpstr>
      <vt:lpstr>2022 Initiatives Timeline</vt:lpstr>
      <vt:lpstr>PA PQC Quarterly Structure for Implementation Period</vt:lpstr>
      <vt:lpstr>Structural PA PQC 2022 Enhancements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Taylor</dc:creator>
  <cp:lastModifiedBy>Robert Ferguson</cp:lastModifiedBy>
  <cp:revision>84</cp:revision>
  <cp:lastPrinted>2021-12-14T14:01:49Z</cp:lastPrinted>
  <dcterms:created xsi:type="dcterms:W3CDTF">2021-11-29T14:44:03Z</dcterms:created>
  <dcterms:modified xsi:type="dcterms:W3CDTF">2022-04-21T12:35:29Z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